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306" r:id="rId8"/>
    <p:sldId id="307" r:id="rId9"/>
    <p:sldId id="302" r:id="rId10"/>
    <p:sldId id="304" r:id="rId11"/>
    <p:sldId id="305" r:id="rId12"/>
    <p:sldId id="308" r:id="rId13"/>
    <p:sldId id="312" r:id="rId14"/>
    <p:sldId id="309" r:id="rId15"/>
    <p:sldId id="313" r:id="rId16"/>
    <p:sldId id="310" r:id="rId17"/>
    <p:sldId id="314" r:id="rId18"/>
    <p:sldId id="315" r:id="rId19"/>
    <p:sldId id="311" r:id="rId20"/>
    <p:sldId id="260" r:id="rId21"/>
    <p:sldId id="28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A41616-F643-947C-9E43-00706E0DA998}" name="Jessica Tokar" initials="JT" userId="S::jtokar@pcna.net::3e9fc450-1009-4db1-8a92-30584b4b36cd" providerId="AD"/>
  <p188:author id="{FF436D3C-E37A-F67C-D203-523A25D1CF68}" name="Ottoboni, Linda" initials="OL" userId="S::S0004630@stanfordhealthcare.org::b023960d-88a5-44a1-8367-1e449a546b8a" providerId="AD"/>
  <p188:author id="{24D5B8CC-AB87-023B-ED1D-09EEE9173A77}" name="Joanna Dagenais" initials="JD" userId="S::jdagenais@pcna.net::0ab76a3e-1f16-45ef-9d25-fb64c9da04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lin, Kimberly S." initials="NKS" lastIdx="28" clrIdx="0">
    <p:extLst>
      <p:ext uri="{19B8F6BF-5375-455C-9EA6-DF929625EA0E}">
        <p15:presenceInfo xmlns:p15="http://schemas.microsoft.com/office/powerpoint/2012/main" userId="S-1-5-21-280651528-1570258706-317593308-114071" providerId="AD"/>
      </p:ext>
    </p:extLst>
  </p:cmAuthor>
  <p:cmAuthor id="2" name="Geralyn Warfield" initials="GW" lastIdx="4" clrIdx="1">
    <p:extLst>
      <p:ext uri="{19B8F6BF-5375-455C-9EA6-DF929625EA0E}">
        <p15:presenceInfo xmlns:p15="http://schemas.microsoft.com/office/powerpoint/2012/main" userId="S-1-5-21-2249027651-3337412024-433902514-1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D891B-3DAA-42B0-A17A-A18566E68711}" v="2" dt="2023-06-08T15:32:22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90" autoAdjust="0"/>
    <p:restoredTop sz="76886" autoAdjust="0"/>
  </p:normalViewPr>
  <p:slideViewPr>
    <p:cSldViewPr snapToGrid="0" snapToObjects="1">
      <p:cViewPr varScale="1">
        <p:scale>
          <a:sx n="115" d="100"/>
          <a:sy n="115" d="100"/>
        </p:scale>
        <p:origin x="109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y Walter" userId="74cded54-b915-4112-a2a0-2e64f5ae67ac" providerId="ADAL" clId="{D77D891B-3DAA-42B0-A17A-A18566E68711}"/>
    <pc:docChg chg="mod">
      <pc:chgData name="Katy Walter" userId="74cded54-b915-4112-a2a0-2e64f5ae67ac" providerId="ADAL" clId="{D77D891B-3DAA-42B0-A17A-A18566E68711}" dt="2023-06-08T15:33:56.876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E345D-9252-4731-AE82-FD96983BF3CD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AAB4-DABC-4172-BDE0-D820E4A28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8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6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5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a walking program is to help you walk longer distances without as much pain.</a:t>
            </a:r>
          </a:p>
          <a:p>
            <a:endParaRPr lang="en-US" dirty="0"/>
          </a:p>
          <a:p>
            <a:r>
              <a:rPr lang="en-US" dirty="0"/>
              <a:t>Be sure to take your medicines for cholesterol, high blood pressure, and diabetes.</a:t>
            </a:r>
          </a:p>
          <a:p>
            <a:endParaRPr lang="en-US" dirty="0"/>
          </a:p>
          <a:p>
            <a:r>
              <a:rPr lang="en-US" dirty="0"/>
              <a:t>You may be prescribed medicines to prevent blood clots or relax the arteries to help with blood flow.</a:t>
            </a:r>
          </a:p>
          <a:p>
            <a:endParaRPr lang="en-US" dirty="0"/>
          </a:p>
          <a:p>
            <a:r>
              <a:rPr lang="en-US" dirty="0"/>
              <a:t>Some patients may need treatments to open up a narrowed artery or even bypass a blocked artery.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ask your nurse or doctor for tips to help you quit smoking.</a:t>
            </a:r>
          </a:p>
          <a:p>
            <a:endParaRPr lang="en-US" dirty="0"/>
          </a:p>
          <a:p>
            <a:r>
              <a:rPr lang="en-US" dirty="0"/>
              <a:t>Cardiac rehab programs are covered by </a:t>
            </a:r>
            <a:r>
              <a:rPr lang="en-US" dirty="0" err="1"/>
              <a:t>medicare</a:t>
            </a:r>
            <a:r>
              <a:rPr lang="en-US" dirty="0"/>
              <a:t> and other insurances for treating PAD.</a:t>
            </a:r>
          </a:p>
          <a:p>
            <a:endParaRPr lang="en-US" dirty="0"/>
          </a:p>
          <a:p>
            <a:r>
              <a:rPr lang="en-US" dirty="0"/>
              <a:t>Following a DASH or Mediterranean eating plan will lower your risk of heart attack or stroke.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3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2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1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5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5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7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blood pressure is sometimes called the ‘silent killer’ because there are no symptoms.</a:t>
            </a:r>
          </a:p>
          <a:p>
            <a:endParaRPr lang="en-US" dirty="0"/>
          </a:p>
          <a:p>
            <a:r>
              <a:rPr lang="en-US" dirty="0"/>
              <a:t>Smokers are four times more likely to develop PAD than people that don’t smoke. </a:t>
            </a:r>
          </a:p>
          <a:p>
            <a:endParaRPr lang="en-US" dirty="0"/>
          </a:p>
          <a:p>
            <a:r>
              <a:rPr lang="en-US" dirty="0"/>
              <a:t>High cholesterol contributes to the build-up of fatty deposits in your arteries. </a:t>
            </a:r>
          </a:p>
          <a:p>
            <a:endParaRPr lang="en-US" dirty="0"/>
          </a:p>
          <a:p>
            <a:r>
              <a:rPr lang="en-US" dirty="0"/>
              <a:t>People with a BMI of 25 or over have a higher risk of a heart attack or stroke.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44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3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AAB4-DABC-4172-BDE0-D820E4A286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0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2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6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1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8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8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7CF2-E0AA-E945-9D46-5B3078006C3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8303-0CA7-0043-BEF4-B2A4157AE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6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113" y="1694587"/>
            <a:ext cx="5817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Step On Up:</a:t>
            </a:r>
          </a:p>
          <a:p>
            <a:pPr>
              <a:lnSpc>
                <a:spcPct val="90000"/>
              </a:lnSpc>
            </a:pPr>
            <a:r>
              <a:rPr lang="en-US" sz="40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Peripheral Arterial Disease (PAD)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113" y="4243275"/>
            <a:ext cx="4407422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ITC Franklin Gothic Medium"/>
                <a:cs typeface="Franklin Gothic Book"/>
              </a:rPr>
              <a:t>2023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0152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0" y="302629"/>
            <a:ext cx="8964840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do my ABI results mean?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-83128" y="1139171"/>
            <a:ext cx="68971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 = </a:t>
            </a:r>
            <a:r>
              <a:rPr lang="en-US" sz="3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BP in Foot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Highest BP in Arm</a:t>
            </a:r>
          </a:p>
          <a:p>
            <a:pPr lvl="1"/>
            <a:r>
              <a:rPr lang="en-US" sz="15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lvl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ABI – 1.0 – 1.4</a:t>
            </a:r>
          </a:p>
          <a:p>
            <a:pPr lvl="1"/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 less than 0.9 – More testing may be needed. See your health care provider.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33C5F-8CDE-425D-BDC3-CC07A61729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665" y="1139171"/>
            <a:ext cx="2916447" cy="19442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40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353" y="302629"/>
            <a:ext cx="8964840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the tests for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298807" y="1151801"/>
            <a:ext cx="555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Ultrasound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Handheld device pressed against the skin of your leg or foot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soundwaves 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8649D-EE40-44FF-BC09-B987CE2A5C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086" y="1060358"/>
            <a:ext cx="2995107" cy="19967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0108BD-0919-1D7A-CA2C-6878005975BF}"/>
              </a:ext>
            </a:extLst>
          </p:cNvPr>
          <p:cNvSpPr txBox="1"/>
          <p:nvPr/>
        </p:nvSpPr>
        <p:spPr>
          <a:xfrm>
            <a:off x="1026621" y="3309497"/>
            <a:ext cx="70907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pictures of your arteries to a screen to show how well your blood is flowing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0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0" y="302629"/>
            <a:ext cx="896484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the tests for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298806" y="1135885"/>
            <a:ext cx="571471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Treadmill Test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walk on a treadmill at different speeds to show how exercise affects your leg pain and how severe your symptoms 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3E01A-3011-E6AE-4E47-E31323FB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30" y="1095230"/>
            <a:ext cx="2490005" cy="312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92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0" y="302629"/>
            <a:ext cx="896484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the tests for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298806" y="1189465"/>
            <a:ext cx="563941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Resonance Angiogram (MRA)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lie flat inside a large, tunnel-like tube.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are taken to show where your arteries are, and how much they are blocked.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868C3-B215-4A16-B84C-AC4C176C9F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987" y="1309577"/>
            <a:ext cx="3104585" cy="206972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58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0" y="302629"/>
            <a:ext cx="896484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the tests for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298807" y="1081399"/>
            <a:ext cx="551889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Arteriogram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special medicine called contrast is given to you through an IV.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DAB7C-7AF8-4FBB-9BED-80479AE2F3F3}"/>
              </a:ext>
            </a:extLst>
          </p:cNvPr>
          <p:cNvSpPr txBox="1"/>
          <p:nvPr/>
        </p:nvSpPr>
        <p:spPr>
          <a:xfrm>
            <a:off x="212035" y="2961533"/>
            <a:ext cx="6607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lie flat and a machine with a camera takes pictures using X-rays to find the exact location of a blockage in your arteries.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24B8BA-8200-42E0-BA25-A8DF3CD29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438" y="990599"/>
            <a:ext cx="2759527" cy="2062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47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0" y="302629"/>
            <a:ext cx="896484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the treatments for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298807" y="1127572"/>
            <a:ext cx="569466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walking and activity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home, or supervised exercise sometimes called Cardiac Rehab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and other procedures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114A7-49AE-3757-8603-F0F504533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954" y="1035030"/>
            <a:ext cx="2275415" cy="3073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55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BD1688-3ED0-0168-8498-24FF267B242F}"/>
              </a:ext>
            </a:extLst>
          </p:cNvPr>
          <p:cNvSpPr/>
          <p:nvPr/>
        </p:nvSpPr>
        <p:spPr>
          <a:xfrm>
            <a:off x="8079971" y="4347556"/>
            <a:ext cx="944382" cy="6899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EBADC2-61F4-1F34-2F27-57AFA914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5" y="2580063"/>
            <a:ext cx="4826148" cy="2315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160" y="302629"/>
            <a:ext cx="896484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the treatments for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17C32-1CA6-D6C3-5B98-CF232A1B7E19}"/>
              </a:ext>
            </a:extLst>
          </p:cNvPr>
          <p:cNvSpPr txBox="1"/>
          <p:nvPr/>
        </p:nvSpPr>
        <p:spPr>
          <a:xfrm>
            <a:off x="299258" y="1076811"/>
            <a:ext cx="833766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smoke, stop – smoking cessation resources are available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a Cardiac Rehabilitation exercise program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a heart-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healthy eating plan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3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56" y="254084"/>
            <a:ext cx="8710422" cy="5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4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Where can I get information on PAD?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000" y="1126008"/>
            <a:ext cx="874799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Cardiovascular Nurses Association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PCNA.net/PAD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Heart Association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heart.org/en/health-topics/peripheral-artery-disease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NHLBI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nhlbi.nih.gov/health/peripheral-artery-disease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Nurses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vascularcures.org/patients/patient-resources</a:t>
            </a:r>
          </a:p>
        </p:txBody>
      </p:sp>
    </p:spTree>
    <p:extLst>
      <p:ext uri="{BB962C8B-B14F-4D97-AF65-F5344CB8AC3E}">
        <p14:creationId xmlns:p14="http://schemas.microsoft.com/office/powerpoint/2010/main" val="205465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45" y="330786"/>
            <a:ext cx="6452392" cy="5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4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00E1A-09F6-4D68-9E1B-DDF6A76FD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6"/>
          <a:stretch/>
        </p:blipFill>
        <p:spPr>
          <a:xfrm>
            <a:off x="2421570" y="1039091"/>
            <a:ext cx="4300859" cy="36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2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456" y="678033"/>
            <a:ext cx="6452392" cy="5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4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3D6F3-E96E-409A-99D8-849F16A862D2}"/>
              </a:ext>
            </a:extLst>
          </p:cNvPr>
          <p:cNvSpPr txBox="1"/>
          <p:nvPr/>
        </p:nvSpPr>
        <p:spPr>
          <a:xfrm>
            <a:off x="261456" y="1747185"/>
            <a:ext cx="655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to Janssen Pharmaceuticals, Inc. for support of this program.</a:t>
            </a:r>
          </a:p>
        </p:txBody>
      </p:sp>
    </p:spTree>
    <p:extLst>
      <p:ext uri="{BB962C8B-B14F-4D97-AF65-F5344CB8AC3E}">
        <p14:creationId xmlns:p14="http://schemas.microsoft.com/office/powerpoint/2010/main" val="243471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46" y="347390"/>
            <a:ext cx="9143999" cy="5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4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is Peripheral Arterial Disease?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8732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527" y="1148105"/>
            <a:ext cx="666065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 arterial disease, or PAD, </a:t>
            </a: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health condition caused by reduced or sluggish blood flow in the arteries of your legs or arms.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Arteries are tubes or vessels under the skin and muscles that carry oxygen to your body.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D6EFB-4D09-00B4-28AF-5B415357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869" y="1266573"/>
            <a:ext cx="2248286" cy="22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F3CD0-7027-4D6E-BDBA-9AAF252B27F6}"/>
              </a:ext>
            </a:extLst>
          </p:cNvPr>
          <p:cNvSpPr txBox="1"/>
          <p:nvPr/>
        </p:nvSpPr>
        <p:spPr>
          <a:xfrm>
            <a:off x="179160" y="302629"/>
            <a:ext cx="896484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does PAD feel like?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99951-8D02-4385-8DE8-CBA637442D4E}"/>
              </a:ext>
            </a:extLst>
          </p:cNvPr>
          <p:cNvSpPr txBox="1"/>
          <p:nvPr/>
        </p:nvSpPr>
        <p:spPr>
          <a:xfrm>
            <a:off x="387747" y="1232815"/>
            <a:ext cx="5889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have PAD and not know it. The symptoms can be similar to normal signs of aging.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93AEF-B5E6-44F6-A1FE-088F50AA12FA}"/>
              </a:ext>
            </a:extLst>
          </p:cNvPr>
          <p:cNvSpPr txBox="1"/>
          <p:nvPr/>
        </p:nvSpPr>
        <p:spPr>
          <a:xfrm>
            <a:off x="387747" y="2826263"/>
            <a:ext cx="635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Cramps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tired feeling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your leg or hip muscles when you walk, climb stairs or exercise.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might go away when you rest.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EF4FF4-0FD9-4CF1-A13D-8565590A05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68463" y="1602684"/>
            <a:ext cx="2837447" cy="19381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45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0" y="302629"/>
            <a:ext cx="896484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other signs of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179160" y="1147552"/>
            <a:ext cx="60944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sore on your foot or leg that won’t heal or is slow to heal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 or foot that looks reddish-blue when you are sitting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men, they may experience erectile dysfunction, especially those with diabetes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74878-E110-7714-1DE7-08FCF20AB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8" y="1546047"/>
            <a:ext cx="2340490" cy="18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8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0" y="302629"/>
            <a:ext cx="896484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other signs of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298807" y="1073955"/>
            <a:ext cx="596606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 or foot feels cool to the touch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and scaly skin on the leg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toenail growth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 loss on feet or toes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E1DBE-B514-496D-AEB3-1E02007FB9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683" y="1073956"/>
            <a:ext cx="2229686" cy="305210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61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F3CD0-7027-4D6E-BDBA-9AAF252B27F6}"/>
              </a:ext>
            </a:extLst>
          </p:cNvPr>
          <p:cNvSpPr txBox="1"/>
          <p:nvPr/>
        </p:nvSpPr>
        <p:spPr>
          <a:xfrm>
            <a:off x="298808" y="286603"/>
            <a:ext cx="8964840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Why is it important to know about PAD?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16D81-0C68-437F-B35A-0090CC0D76A7}"/>
              </a:ext>
            </a:extLst>
          </p:cNvPr>
          <p:cNvSpPr txBox="1"/>
          <p:nvPr/>
        </p:nvSpPr>
        <p:spPr>
          <a:xfrm>
            <a:off x="298808" y="1122964"/>
            <a:ext cx="8705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 is associated with higher risk of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attack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 can get worse over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blockage of blood flow can cause permanent damage to the area below the blockage on your 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treated, PAD can cause infection,(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gangrene)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lead to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amputation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716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F3CD0-7027-4D6E-BDBA-9AAF252B27F6}"/>
              </a:ext>
            </a:extLst>
          </p:cNvPr>
          <p:cNvSpPr txBox="1"/>
          <p:nvPr/>
        </p:nvSpPr>
        <p:spPr>
          <a:xfrm>
            <a:off x="179160" y="302629"/>
            <a:ext cx="8964840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Who is at risk for having PAD?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9A88C-9BBE-4C76-BE32-F06794CEB9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757" y="1191355"/>
            <a:ext cx="2536237" cy="300374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75D1AA-ABE8-CCE2-3664-F2972EE0EA5D}"/>
              </a:ext>
            </a:extLst>
          </p:cNvPr>
          <p:cNvSpPr txBox="1"/>
          <p:nvPr/>
        </p:nvSpPr>
        <p:spPr>
          <a:xfrm>
            <a:off x="416119" y="1163434"/>
            <a:ext cx="53035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blood sugar, diabetes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- current or past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blood pressure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cholesterol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over 70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Overweight or obese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Physically inactive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7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60" y="302629"/>
            <a:ext cx="6931645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spc="-150" dirty="0">
                <a:solidFill>
                  <a:srgbClr val="9E0726"/>
                </a:solidFill>
                <a:latin typeface="Franklin Gothic Medium"/>
                <a:cs typeface="Franklin Gothic Medium"/>
              </a:rPr>
              <a:t>What are the tests for PAD?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24338"/>
            <a:ext cx="9144000" cy="705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DBB4-B9E4-48E3-8790-A00EB441F837}"/>
              </a:ext>
            </a:extLst>
          </p:cNvPr>
          <p:cNvSpPr txBox="1"/>
          <p:nvPr/>
        </p:nvSpPr>
        <p:spPr>
          <a:xfrm>
            <a:off x="298806" y="1081400"/>
            <a:ext cx="884519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your nurse or doctor if you any symptoms or tell them if you have any risk factors even if you do not have symptoms</a:t>
            </a: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quickly evaluate you using an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Ankle-Brachial Index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also known as an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</a:t>
            </a:r>
          </a:p>
          <a:p>
            <a:pPr marL="5175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Compares blood pressure in feet and arms</a:t>
            </a:r>
          </a:p>
          <a:p>
            <a:pPr marL="5175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Painless</a:t>
            </a:r>
          </a:p>
          <a:p>
            <a:pPr marL="51752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Inexpensive</a:t>
            </a:r>
          </a:p>
        </p:txBody>
      </p:sp>
    </p:spTree>
    <p:extLst>
      <p:ext uri="{BB962C8B-B14F-4D97-AF65-F5344CB8AC3E}">
        <p14:creationId xmlns:p14="http://schemas.microsoft.com/office/powerpoint/2010/main" val="149157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7bbb94-6501-44b4-bb8d-d3330f475373">
      <Terms xmlns="http://schemas.microsoft.com/office/infopath/2007/PartnerControls"/>
    </lcf76f155ced4ddcb4097134ff3c332f>
    <TaxCatchAll xmlns="c2f55421-7d34-444f-b2d6-fd90ac189e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49E7087DDAC4E99D70F92FFFF1B4D" ma:contentTypeVersion="16" ma:contentTypeDescription="Create a new document." ma:contentTypeScope="" ma:versionID="ab4d9614f74bedf1b7ccd3325a5fe2ca">
  <xsd:schema xmlns:xsd="http://www.w3.org/2001/XMLSchema" xmlns:xs="http://www.w3.org/2001/XMLSchema" xmlns:p="http://schemas.microsoft.com/office/2006/metadata/properties" xmlns:ns2="6f7bbb94-6501-44b4-bb8d-d3330f475373" xmlns:ns3="c2f55421-7d34-444f-b2d6-fd90ac189e29" targetNamespace="http://schemas.microsoft.com/office/2006/metadata/properties" ma:root="true" ma:fieldsID="f95099b384bd1d0d0bd7fa51a06290bb" ns2:_="" ns3:_="">
    <xsd:import namespace="6f7bbb94-6501-44b4-bb8d-d3330f475373"/>
    <xsd:import namespace="c2f55421-7d34-444f-b2d6-fd90ac189e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bbb94-6501-44b4-bb8d-d3330f475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15a96-567d-415f-a37c-3f91798b65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55421-7d34-444f-b2d6-fd90ac189e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08803e-f459-4724-849d-ac3596339ca7}" ma:internalName="TaxCatchAll" ma:showField="CatchAllData" ma:web="c2f55421-7d34-444f-b2d6-fd90ac189e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EAB16-921E-4AFF-ADD3-7ABB2D69178C}">
  <ds:schemaRefs>
    <ds:schemaRef ds:uri="6f7bbb94-6501-44b4-bb8d-d3330f475373"/>
    <ds:schemaRef ds:uri="c2f55421-7d34-444f-b2d6-fd90ac189e29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524C67-5AE0-4B58-B203-B7A2FA28F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35AF2-5D74-4AB0-A208-2CE6328181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bbb94-6501-44b4-bb8d-d3330f475373"/>
    <ds:schemaRef ds:uri="c2f55421-7d34-444f-b2d6-fd90ac189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862</Words>
  <Application>Microsoft Office PowerPoint</Application>
  <PresentationFormat>On-screen Show (16:9)</PresentationFormat>
  <Paragraphs>120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ITC 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Katy Walter</cp:lastModifiedBy>
  <cp:revision>180</cp:revision>
  <dcterms:created xsi:type="dcterms:W3CDTF">2013-04-18T16:26:40Z</dcterms:created>
  <dcterms:modified xsi:type="dcterms:W3CDTF">2023-06-08T15:34:04Z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0x010100F1A49E7087DDAC4E99D70F92FFFF1B4D</vt:lpwstr>
  </property>
  <property fmtid="{D5CDD505-2E9C-101B-9397-08002B2CF9AE}" pid="3" name="MediaServiceImageTags">
    <vt:lpwstr/>
  </property>
</Properties>
</file>